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11"/>
  </p:notesMasterIdLst>
  <p:sldIdLst>
    <p:sldId id="360" r:id="rId4"/>
    <p:sldId id="328" r:id="rId5"/>
    <p:sldId id="271" r:id="rId6"/>
    <p:sldId id="274" r:id="rId7"/>
    <p:sldId id="358" r:id="rId8"/>
    <p:sldId id="356" r:id="rId9"/>
    <p:sldId id="301" r:id="rId10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4460" autoAdjust="0"/>
  </p:normalViewPr>
  <p:slideViewPr>
    <p:cSldViewPr snapToGrid="0">
      <p:cViewPr varScale="1">
        <p:scale>
          <a:sx n="51" d="100"/>
          <a:sy n="51" d="100"/>
        </p:scale>
        <p:origin x="1320" y="90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http://dotcolon.net/font/route159/</a:t>
            </a:r>
          </a:p>
          <a:p>
            <a:r>
              <a:rPr kumimoji="1" lang="en-US" altLang="ja-JP" dirty="0"/>
              <a:t>https://www.google.com/fonts/specimen/Open+Sans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0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84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28"/>
          </p:nvPr>
        </p:nvSpPr>
        <p:spPr>
          <a:xfrm>
            <a:off x="3181010" y="2354836"/>
            <a:ext cx="14972053" cy="1455164"/>
          </a:xfrm>
        </p:spPr>
        <p:txBody>
          <a:bodyPr/>
          <a:lstStyle/>
          <a:p>
            <a:r>
              <a:rPr lang="es-ES" sz="2800" b="0" i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La ignorancia deliberada como corriente dentro del derecho penal  es una construcción doctrinaria que tiene por objeto disminuir el impacto del dolo en la configuración del delito.</a:t>
            </a:r>
            <a:endParaRPr lang="en-US" altLang="ja-JP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9"/>
          </p:nvPr>
        </p:nvSpPr>
        <p:spPr>
          <a:xfrm>
            <a:off x="3200400" y="5542464"/>
            <a:ext cx="9772650" cy="892146"/>
          </a:xfrm>
        </p:spPr>
        <p:txBody>
          <a:bodyPr/>
          <a:lstStyle/>
          <a:p>
            <a:r>
              <a:rPr lang="en-U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¿Una reconfiguración de la Teoría del Delito?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1"/>
          </p:nvPr>
        </p:nvSpPr>
        <p:spPr>
          <a:xfrm>
            <a:off x="3181009" y="3810000"/>
            <a:ext cx="15105403" cy="1866900"/>
          </a:xfrm>
        </p:spPr>
        <p:txBody>
          <a:bodyPr/>
          <a:lstStyle/>
          <a:p>
            <a:r>
              <a:rPr lang="en-U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Desde el punto de vista de la política criminal, puede ser considerada, o como una audacia por parte del Estado en el ejercicio de ius poniendi o como un real riesgo para la seguridad individual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3"/>
          </p:nvPr>
        </p:nvSpPr>
        <p:spPr>
          <a:xfrm>
            <a:off x="3314360" y="6526570"/>
            <a:ext cx="12310972" cy="1150580"/>
          </a:xfrm>
        </p:spPr>
        <p:txBody>
          <a:bodyPr/>
          <a:lstStyle/>
          <a:p>
            <a:r>
              <a:rPr lang="en-US" altLang="ja-JP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¿Un replanteamiento del contenido del dolo, desde el punto de vista dogmático?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35"/>
          </p:nvPr>
        </p:nvSpPr>
        <p:spPr>
          <a:xfrm>
            <a:off x="3371510" y="8037798"/>
            <a:ext cx="12310972" cy="1639602"/>
          </a:xfrm>
        </p:spPr>
        <p:txBody>
          <a:bodyPr/>
          <a:lstStyle/>
          <a:p>
            <a:r>
              <a:rPr lang="en-U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En la práctica, ¿como lidiar con un sistema de justicia que subestima el elementos subjetivo del tipo al momento de determinar la ocurrencia de un delito y determinar su autor?.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789549" y="0"/>
            <a:ext cx="16516812" cy="1943100"/>
          </a:xfrm>
        </p:spPr>
        <p:txBody>
          <a:bodyPr/>
          <a:lstStyle/>
          <a:p>
            <a:r>
              <a:rPr kumimoji="1" lang="es-ES" altLang="ja-JP" sz="6000" b="1" dirty="0"/>
              <a:t>LA IGNORANCIA DELIBERADA Y EL ELEMENTO COGNITIVO EN EL DOLO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666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FF"/>
                </a:solidFill>
                <a:latin typeface="Arial Black" panose="020B0A04020102020204" pitchFamily="34" charset="0"/>
              </a:rPr>
              <a:t>Caso No. 1</a:t>
            </a:r>
            <a:endParaRPr kumimoji="1" lang="ja-JP" altLang="en-US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3166542" y="1543100"/>
            <a:ext cx="12949758" cy="2533600"/>
          </a:xfrm>
        </p:spPr>
        <p:txBody>
          <a:bodyPr>
            <a:normAutofit/>
          </a:bodyPr>
          <a:lstStyle/>
          <a:p>
            <a:r>
              <a:rPr kumimoji="1" lang="es-ES" altLang="ja-JP" b="1" dirty="0">
                <a:solidFill>
                  <a:srgbClr val="0000FF"/>
                </a:solidFill>
              </a:rPr>
              <a:t>Lavado de activos provenientes del Tráfico de Drogas: </a:t>
            </a:r>
          </a:p>
          <a:p>
            <a:r>
              <a:rPr lang="es-ES" altLang="ja-JP" b="1" dirty="0">
                <a:solidFill>
                  <a:srgbClr val="0000FF"/>
                </a:solidFill>
              </a:rPr>
              <a:t>Provincia de Santo Domingo:</a:t>
            </a:r>
          </a:p>
          <a:p>
            <a:r>
              <a:rPr lang="es-ES" altLang="ja-JP" b="1" dirty="0">
                <a:solidFill>
                  <a:srgbClr val="0000FF"/>
                </a:solidFill>
              </a:rPr>
              <a:t>Imputado A: 12 años de Reclusión Mayor</a:t>
            </a:r>
          </a:p>
          <a:p>
            <a:r>
              <a:rPr lang="es-ES" altLang="ja-JP" b="1" dirty="0">
                <a:solidFill>
                  <a:srgbClr val="0000FF"/>
                </a:solidFill>
              </a:rPr>
              <a:t>Imputada B:  5 años de Reclusión Mayor, suspendida en tres años. PP- 2 años</a:t>
            </a:r>
          </a:p>
          <a:p>
            <a:endParaRPr lang="es-ES" altLang="ja-JP" b="1" dirty="0">
              <a:solidFill>
                <a:srgbClr val="0000FF"/>
              </a:solidFill>
            </a:endParaRPr>
          </a:p>
          <a:p>
            <a:endParaRPr kumimoji="1" lang="es-ES" altLang="ja-JP" b="1" dirty="0">
              <a:solidFill>
                <a:srgbClr val="0000FF"/>
              </a:solidFill>
            </a:endParaRPr>
          </a:p>
          <a:p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2461200" y="4457700"/>
            <a:ext cx="14131350" cy="1373853"/>
          </a:xfrm>
        </p:spPr>
        <p:txBody>
          <a:bodyPr/>
          <a:lstStyle/>
          <a:p>
            <a:r>
              <a:rPr lang="es-ES" altLang="ja-JP" b="1" dirty="0">
                <a:solidFill>
                  <a:srgbClr val="0000FF"/>
                </a:solidFill>
              </a:rPr>
              <a:t>Primer error en cuanto a la ignorancia deliberada o en cuanto el elemento cognitivo del dolo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265113" y="6337928"/>
            <a:ext cx="17716500" cy="2139322"/>
          </a:xfrm>
        </p:spPr>
        <p:txBody>
          <a:bodyPr>
            <a:normAutofit lnSpcReduction="10000"/>
          </a:bodyPr>
          <a:lstStyle/>
          <a:p>
            <a:pPr algn="just"/>
            <a:r>
              <a:rPr kumimoji="1" lang="es-E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No siempre el autor de lavado tiene perfil de lavador,  tan evidente como para que sus colaboradores más cercanos lo adviertan y tomen las precauciones de lugar. Sin embargo, </a:t>
            </a:r>
            <a:r>
              <a:rPr lang="es-E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l</a:t>
            </a:r>
            <a:r>
              <a:rPr kumimoji="1" lang="es-E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os hechos indican que el sistema de justicia por lo general</a:t>
            </a:r>
            <a:r>
              <a:rPr lang="es-E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, </a:t>
            </a:r>
            <a:r>
              <a:rPr kumimoji="1" lang="es-E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cree que sí y este error trae como consecuencia </a:t>
            </a:r>
            <a:r>
              <a:rPr lang="es-E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condenas </a:t>
            </a:r>
            <a:r>
              <a:rPr kumimoji="1" lang="es-ES" altLang="ja-JP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injustas.</a:t>
            </a:r>
            <a:endParaRPr kumimoji="1" lang="ja-JP" altLang="en-US" sz="28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742950" y="445418"/>
            <a:ext cx="7315199" cy="2145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El imputado A: </a:t>
            </a:r>
            <a:br>
              <a:rPr kumimoji="1" lang="en-US" altLang="ja-JP" dirty="0">
                <a:solidFill>
                  <a:srgbClr val="0000FF"/>
                </a:solidFill>
              </a:rPr>
            </a:br>
            <a:r>
              <a:rPr kumimoji="1" lang="en-US" altLang="ja-JP" dirty="0">
                <a:solidFill>
                  <a:srgbClr val="0000FF"/>
                </a:solidFill>
              </a:rPr>
              <a:t>Su Historia</a:t>
            </a:r>
            <a:endParaRPr kumimoji="1" lang="ja-JP" altLang="en-US" dirty="0">
              <a:solidFill>
                <a:srgbClr val="0000FF"/>
              </a:solidFill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4D8E45-B45D-49A1-9124-9F481D78A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7412"/>
            <a:ext cx="4286250" cy="37671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2CB166-9C55-4511-9679-F80C5308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56" y="5162550"/>
            <a:ext cx="4401344" cy="3790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505381-AC96-4799-8490-D12C7A675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318" y="4629150"/>
            <a:ext cx="4187032" cy="37528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F5504B-ACF9-40C4-8696-32F2B7230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1699" y="1790700"/>
            <a:ext cx="4532313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2529"/>
      </p:ext>
    </p:extLst>
  </p:cSld>
  <p:clrMapOvr>
    <a:masterClrMapping/>
  </p:clrMapOvr>
  <p:transition spd="slow" advTm="3806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972051" y="437456"/>
            <a:ext cx="9429749" cy="1600893"/>
          </a:xfrm>
        </p:spPr>
        <p:txBody>
          <a:bodyPr>
            <a:normAutofit fontScale="90000"/>
          </a:bodyPr>
          <a:lstStyle/>
          <a:p>
            <a:r>
              <a:rPr kumimoji="1" lang="es-ES" altLang="ja-JP" b="1" dirty="0">
                <a:solidFill>
                  <a:srgbClr val="0000FF"/>
                </a:solidFill>
                <a:latin typeface="Route 159 Bold" pitchFamily="50" charset="0"/>
              </a:rPr>
              <a:t>Llega la tentación del lavado: La propuesta indecente</a:t>
            </a:r>
            <a:endParaRPr kumimoji="1" lang="ja-JP" altLang="en-US" b="1" dirty="0">
              <a:solidFill>
                <a:srgbClr val="0000FF"/>
              </a:solidFill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7115EE-47BC-4F77-8AB5-F2200CEB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171700"/>
            <a:ext cx="1091565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1804"/>
      </p:ext>
    </p:extLst>
  </p:cSld>
  <p:clrMapOvr>
    <a:masterClrMapping/>
  </p:clrMapOvr>
  <p:transition spd="slow" advTm="4073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0" y="3524248"/>
            <a:ext cx="17392649" cy="3752852"/>
          </a:xfrm>
        </p:spPr>
        <p:txBody>
          <a:bodyPr/>
          <a:lstStyle/>
          <a:p>
            <a:pPr algn="r"/>
            <a:r>
              <a:rPr lang="es-ES" altLang="ja-JP" sz="5400" b="1" dirty="0">
                <a:solidFill>
                  <a:srgbClr val="0000FF"/>
                </a:solidFill>
              </a:rPr>
              <a:t>¿Necesariamente tenían conocimiento los empleados y colaboradores de este hombre próspero que él acababa de vincularse a lo ilegal y que parte del dinero que manejarían sus empresas en lo adelante vendría del narcotráfico?</a:t>
            </a:r>
            <a:endParaRPr kumimoji="1" lang="ja-JP" alt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924744"/>
          </a:xfrm>
        </p:spPr>
        <p:txBody>
          <a:bodyPr>
            <a:noAutofit/>
          </a:bodyPr>
          <a:lstStyle/>
          <a:p>
            <a:r>
              <a:rPr kumimoji="1" lang="es-ES" altLang="ja-JP" sz="3600" dirty="0">
                <a:solidFill>
                  <a:srgbClr val="0000FF"/>
                </a:solidFill>
                <a:latin typeface="Arial Black" panose="020B0A04020102020204" pitchFamily="34" charset="0"/>
              </a:rPr>
              <a:t>En muy poco tiempo de estar vinculado con el lavado de activos, vino la investigación y el Imputado es sometido a la justicia.</a:t>
            </a:r>
            <a:endParaRPr kumimoji="1" lang="ja-JP" altLang="en-US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EC7FAD4-8BB1-465C-8FAC-BEC737725D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89800" y="2133600"/>
            <a:ext cx="14321850" cy="2798543"/>
          </a:xfrm>
        </p:spPr>
        <p:txBody>
          <a:bodyPr/>
          <a:lstStyle/>
          <a:p>
            <a:r>
              <a:rPr lang="es-ES" dirty="0">
                <a:solidFill>
                  <a:srgbClr val="0000FF"/>
                </a:solidFill>
                <a:latin typeface="Arial Black" panose="020B0A04020102020204" pitchFamily="34" charset="0"/>
              </a:rPr>
              <a:t>Y junto con él, fue sometida una de sus empleadas más cercanas: La imputada B, quien no tenía el más mínimo conocimiento de que su jefe se había iniciado  en actividades de lavado.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2CE02FC-C780-4528-9219-AF7E93B8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4972050"/>
            <a:ext cx="100774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96981"/>
      </p:ext>
    </p:extLst>
  </p:cSld>
  <p:clrMapOvr>
    <a:masterClrMapping/>
  </p:clrMapOvr>
  <p:transition spd="slow" advTm="8307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619944"/>
          </a:xfrm>
        </p:spPr>
        <p:txBody>
          <a:bodyPr>
            <a:noAutofit/>
          </a:bodyPr>
          <a:lstStyle/>
          <a:p>
            <a:r>
              <a:rPr kumimoji="1" lang="es-ES" altLang="ja-JP" sz="4000" dirty="0">
                <a:solidFill>
                  <a:srgbClr val="0000FF"/>
                </a:solidFill>
                <a:latin typeface="Arial Black" panose="020B0A04020102020204" pitchFamily="34" charset="0"/>
              </a:rPr>
              <a:t>El dolo como elementos central a determinar para poder establecer si esta asistente era autora o cómplice del delito de lavado de activo</a:t>
            </a:r>
            <a:endParaRPr kumimoji="1" lang="ja-JP" altLang="en-US" sz="4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7"/>
          </p:nvPr>
        </p:nvSpPr>
        <p:spPr>
          <a:xfrm>
            <a:off x="609600" y="2133600"/>
            <a:ext cx="16878573" cy="7772400"/>
          </a:xfrm>
        </p:spPr>
        <p:txBody>
          <a:bodyPr>
            <a:normAutofit fontScale="92500"/>
          </a:bodyPr>
          <a:lstStyle/>
          <a:p>
            <a:r>
              <a:rPr kumimoji="1" lang="es-ES" altLang="ja-JP" sz="3200" dirty="0">
                <a:solidFill>
                  <a:srgbClr val="0000FF"/>
                </a:solidFill>
                <a:latin typeface="Arial Black" panose="020B0A04020102020204" pitchFamily="34" charset="0"/>
              </a:rPr>
              <a:t>En este caso, el MP aportó evidencias para demostrar que esa asistente actuó con conocimiento de que estaba lavando dinero proveniente del narcotráfico, al colaborar con su jefe y permitir depósitos en su cuenta personal, firmar contratos, etc.? .</a:t>
            </a:r>
          </a:p>
          <a:p>
            <a:r>
              <a:rPr kumimoji="1" lang="es-ES" altLang="ja-JP" sz="5400" dirty="0">
                <a:solidFill>
                  <a:srgbClr val="0000FF"/>
                </a:solidFill>
                <a:latin typeface="Arial Black" panose="020B0A04020102020204" pitchFamily="34" charset="0"/>
              </a:rPr>
              <a:t>No. El caso lo trató el M. P. </a:t>
            </a:r>
            <a:r>
              <a:rPr lang="es-ES" altLang="ja-JP" sz="5400" dirty="0">
                <a:solidFill>
                  <a:srgbClr val="0000FF"/>
                </a:solidFill>
                <a:latin typeface="Arial Black" panose="020B0A04020102020204" pitchFamily="34" charset="0"/>
              </a:rPr>
              <a:t>, como si el dolo en la imputación hecha a la imputada, se presumiera</a:t>
            </a:r>
          </a:p>
          <a:p>
            <a:r>
              <a:rPr lang="es-ES" altLang="ja-JP" sz="5400" dirty="0">
                <a:solidFill>
                  <a:srgbClr val="0000FF"/>
                </a:solidFill>
                <a:latin typeface="Arial Black" panose="020B0A04020102020204" pitchFamily="34" charset="0"/>
              </a:rPr>
              <a:t>Y la Defensa Técnica? Cómo manejó el caso</a:t>
            </a:r>
          </a:p>
          <a:p>
            <a:r>
              <a:rPr lang="es-ES" altLang="ja-JP" sz="5400" dirty="0">
                <a:solidFill>
                  <a:srgbClr val="0000FF"/>
                </a:solidFill>
                <a:latin typeface="Arial Black" panose="020B0A04020102020204" pitchFamily="34" charset="0"/>
              </a:rPr>
              <a:t>Y Los jueces?</a:t>
            </a:r>
          </a:p>
          <a:p>
            <a:endParaRPr lang="es-ES" altLang="ja-JP" sz="60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endParaRPr kumimoji="1" lang="es-ES" altLang="ja-JP" sz="60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7382023"/>
      </p:ext>
    </p:extLst>
  </p:cSld>
  <p:clrMapOvr>
    <a:masterClrMapping/>
  </p:clrMapOvr>
  <p:transition spd="slow" advTm="5190">
    <p:cover/>
  </p:transition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15825</TotalTime>
  <Words>499</Words>
  <Application>Microsoft Office PowerPoint</Application>
  <PresentationFormat>Personalizado</PresentationFormat>
  <Paragraphs>34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21" baseType="lpstr">
      <vt:lpstr>Arial</vt:lpstr>
      <vt:lpstr>Arial Black</vt:lpstr>
      <vt:lpstr>Calibri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Wingdings</vt:lpstr>
      <vt:lpstr>Vega - Header</vt:lpstr>
      <vt:lpstr>Vega - Footer Only</vt:lpstr>
      <vt:lpstr>Vega - Free</vt:lpstr>
      <vt:lpstr>LA IGNORANCIA DELIBERADA Y EL ELEMENTO COGNITIVO EN EL DOLO</vt:lpstr>
      <vt:lpstr>Caso No. 1</vt:lpstr>
      <vt:lpstr>El imputado A:  Su Historia</vt:lpstr>
      <vt:lpstr>Llega la tentación del lavado: La propuesta indecente</vt:lpstr>
      <vt:lpstr>¿Necesariamente tenían conocimiento los empleados y colaboradores de este hombre próspero que él acababa de vincularse a lo ilegal y que parte del dinero que manejarían sus empresas en lo adelante vendría del narcotráfico?</vt:lpstr>
      <vt:lpstr>En muy poco tiempo de estar vinculado con el lavado de activos, vino la investigación y el Imputado es sometido a la justicia.</vt:lpstr>
      <vt:lpstr>El dolo como elementos central a determinar para poder establecer si esta asistente era autora o cómplice del delito de lavado de activo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Jose de los Santos Hiciano</cp:lastModifiedBy>
  <cp:revision>350</cp:revision>
  <dcterms:created xsi:type="dcterms:W3CDTF">2015-09-05T11:42:45Z</dcterms:created>
  <dcterms:modified xsi:type="dcterms:W3CDTF">2022-02-19T04:39:39Z</dcterms:modified>
</cp:coreProperties>
</file>