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94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5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715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5586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966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015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1431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425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306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601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70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79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462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35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956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09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713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D87-3027-470E-975D-379BB1C300AB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CA2A-9E16-4B16-BA68-DCB987486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1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pej.rae.es/lema/culpabilid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pej.rae.es/lema/antijuridicid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27BB55-DEC7-4540-8043-5621EEEFD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75" b="29083"/>
          <a:stretch/>
        </p:blipFill>
        <p:spPr>
          <a:xfrm>
            <a:off x="3447586" y="1994452"/>
            <a:ext cx="5524135" cy="486354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ABE58AF-ADB6-44B9-A5C4-72EAB9E8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7" y="913514"/>
            <a:ext cx="9613861" cy="10809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DO" dirty="0"/>
              <a:t>“TEORÍA JURÍDICA DEL DELITO”</a:t>
            </a:r>
            <a:br>
              <a:rPr lang="es-DO" dirty="0"/>
            </a:br>
            <a:r>
              <a:rPr lang="es-DO" sz="2400" dirty="0"/>
              <a:t>DIPLOMADO SOBRE PREVENCIÓN DEL LAVADO DE ACTIVOS Y EXTINCIÓN DE DOMINIO</a:t>
            </a:r>
            <a:br>
              <a:rPr lang="es-D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9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CA439-2ACA-48E2-A002-A35E8515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CULPABILIDAD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9DA93B-872F-45D9-870D-9CDA994F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sz="3000" dirty="0"/>
              <a:t>Es la </a:t>
            </a:r>
            <a:r>
              <a:rPr lang="es-DO" sz="3000" u="sng" dirty="0"/>
              <a:t>reprochabilidad o posibilidad de reprochar </a:t>
            </a:r>
            <a:r>
              <a:rPr lang="es-DO" sz="3000" dirty="0"/>
              <a:t>desde criterios normativos el hecho típico antijurídico al autor, lo que presupone libertad del sujeto o poder actuar de otro modo, posibilidad de conocimiento de la antijuridicidad y exigibilidad subjetiva.</a:t>
            </a:r>
          </a:p>
          <a:p>
            <a:pPr marL="0" indent="0" algn="just">
              <a:buNone/>
            </a:pPr>
            <a:endParaRPr lang="es-DO" sz="3000" dirty="0"/>
          </a:p>
          <a:p>
            <a:pPr marL="0" indent="0" algn="just">
              <a:buNone/>
            </a:pPr>
            <a:r>
              <a:rPr lang="es-DO" sz="1600" dirty="0"/>
              <a:t>Fuente: </a:t>
            </a:r>
            <a:r>
              <a:rPr lang="es-DO" sz="1600" dirty="0">
                <a:hlinkClick r:id="rId2"/>
              </a:rPr>
              <a:t>https://dpej.rae.es/lema/culpabilidad</a:t>
            </a:r>
            <a:r>
              <a:rPr lang="es-DO" sz="1600" dirty="0"/>
              <a:t> </a:t>
            </a:r>
            <a:endParaRPr lang="en-U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6EBBBD-F481-40AD-B77E-8481B936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47" y="4532244"/>
            <a:ext cx="4134679" cy="22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8A44D-E535-4075-B5E1-D9A1A435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PUNIBILIDAD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5A4AB4-81D4-4764-BB0A-7585BEDA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sz="3000" dirty="0"/>
              <a:t>Cualidad de punible, de una conducta a la que se tiene la posibilidad de aplicar una sanción o pena.</a:t>
            </a:r>
          </a:p>
          <a:p>
            <a:pPr marL="0" indent="0" algn="just">
              <a:buNone/>
            </a:pPr>
            <a:endParaRPr lang="en-US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03C878-B9AD-4281-886B-D3B670DF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370" y="3869634"/>
            <a:ext cx="4260825" cy="28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818FA-935F-4AC9-88D9-9CC1B87C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CASO 1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1467E-9245-4E5E-B56C-F494414B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50675"/>
          </a:xfrm>
        </p:spPr>
        <p:txBody>
          <a:bodyPr>
            <a:noAutofit/>
          </a:bodyPr>
          <a:lstStyle/>
          <a:p>
            <a:pPr algn="just"/>
            <a:r>
              <a:rPr lang="es-DO" sz="2800" dirty="0"/>
              <a:t>Un guardia civil español anda de “camping” con su esposa y un amigo y, entre tragos y conversaciones, el amigo le dice que ya él no dispara como antes; el guardia, herido en su honor, le dice a su esposa que si accede a hacer una prueba, esta, muy confiada en las habilidades de su esposo le dice que por supuesto que sí, se pone manos a la obra, la esposa se coloca a unos 7 metros de distancia, se coloca una botella sobre la cabeza, el guardia dispara y efectivamente, le da un tiro en la frente que la mata al instante.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6606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60EDD-C59E-470E-8F28-9B7D03D2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CASO 2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99F85-DB2C-4065-AA1B-7C6FC790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6218"/>
          </a:xfrm>
        </p:spPr>
        <p:txBody>
          <a:bodyPr>
            <a:noAutofit/>
          </a:bodyPr>
          <a:lstStyle/>
          <a:p>
            <a:pPr algn="just"/>
            <a:r>
              <a:rPr lang="es-DO" sz="2800" dirty="0"/>
              <a:t>Un sicario que acompaña a su esposa en la habitación de un hotel, esperando que le llamen de recepción, para recibir un pago por un encargo realizado. Impaciente se pone a planchar una camisa en la habitación, y de repente le llaman, baja al lobby, deja la plancha encendida, pasado un momento regresa a la habitación,  le da olor a humo, y cuando entra a la habitación, la habitación y su esposa están en llamas.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0340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1B4F0-62C1-4EFE-A668-B4BBC9DA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CASO 3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FD93-5CB3-4093-B879-2A74CC24D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sz="2800" dirty="0"/>
              <a:t>Una chica declarada oficialmente muerta, es entregada al camillero para transportarla a al morgue, el camillero contempla su hermosura, se le despierta la libido, detiene la ambulancia, se introduce en la parte trasera de la misma, desnuda el cuerpo inmóvil y comienza a penetrarla sexualmente; en ese instante la joven despierta. </a:t>
            </a:r>
          </a:p>
          <a:p>
            <a:pPr algn="just"/>
            <a:r>
              <a:rPr lang="en-US" sz="2600" b="1" dirty="0">
                <a:latin typeface="Trebuchet MS (Cuerpo)"/>
              </a:rPr>
              <a:t>¿Hay o no hay delito?</a:t>
            </a:r>
          </a:p>
          <a:p>
            <a:pPr marL="0" indent="0" algn="just">
              <a:buNone/>
            </a:pPr>
            <a:endParaRPr lang="en-US" sz="1800" dirty="0">
              <a:latin typeface="MS Shell Dlg 2" panose="020B0604030504040204" pitchFamily="34" charset="0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974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49F41-31A6-4525-9F4F-DC6BFDCF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b="1" dirty="0"/>
              <a:t>CASOS PRÁCTICOS DOMINICANOS</a:t>
            </a:r>
            <a:endParaRPr lang="en-U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98C0C-2875-4724-8AD0-659C6F5F1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DO" sz="3000" dirty="0"/>
              <a:t>CASO LA MENOR DE EDAD Y LA DROGA</a:t>
            </a:r>
          </a:p>
          <a:p>
            <a:r>
              <a:rPr lang="es-DO" sz="3000" dirty="0"/>
              <a:t>CASO DELITO DE ALTA TECNOLOGÍA Y LA CANDIDATA</a:t>
            </a:r>
          </a:p>
          <a:p>
            <a:r>
              <a:rPr lang="es-DO" sz="3000" dirty="0"/>
              <a:t>CASO DEL “BACILEO”</a:t>
            </a:r>
          </a:p>
          <a:p>
            <a:r>
              <a:rPr lang="es-DO" sz="3000" dirty="0"/>
              <a:t>CASO PASTORA ROSSY E HIJO </a:t>
            </a:r>
          </a:p>
          <a:p>
            <a:r>
              <a:rPr lang="es-DO" sz="3000" dirty="0"/>
              <a:t>CASO CORONEL VIOLA </a:t>
            </a:r>
          </a:p>
          <a:p>
            <a:pPr marL="0" indent="0">
              <a:buNone/>
            </a:pPr>
            <a:endParaRPr lang="es-DO" sz="3000" dirty="0"/>
          </a:p>
          <a:p>
            <a:pPr marL="0" indent="0" algn="ctr">
              <a:buNone/>
            </a:pPr>
            <a:r>
              <a:rPr lang="es-DO" sz="3000" dirty="0"/>
              <a:t>“PRESTANOMBRES”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50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2B244-D6C0-4F96-BB3B-ECF7AD8A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E278D-4CA8-4A9B-A2DC-B430717D5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2F830475-E124-4C15-A1E4-2B3FFFE4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69"/>
          <a:stretch/>
        </p:blipFill>
        <p:spPr>
          <a:xfrm>
            <a:off x="0" y="4256334"/>
            <a:ext cx="12258435" cy="26016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FB3B69-237B-4E67-B01F-58D1613A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94" y="0"/>
            <a:ext cx="5523455" cy="42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23C8B1-7AFA-4C6A-8E9F-58C86778E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"/>
          <a:stretch/>
        </p:blipFill>
        <p:spPr>
          <a:xfrm>
            <a:off x="1448972" y="0"/>
            <a:ext cx="9411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58F0E-1AB1-4DBD-A47B-76625B17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DO" sz="5000" dirty="0"/>
              <a:t>TEORÍA DEL DELITO</a:t>
            </a:r>
            <a:endParaRPr lang="en-US" sz="5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48325-56DA-42DA-B90C-031F531A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78744" cy="359931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DO" sz="4000" dirty="0"/>
              <a:t>PRIMER PROBLEMA</a:t>
            </a:r>
          </a:p>
          <a:p>
            <a:pPr marL="0" indent="0" algn="ctr">
              <a:buNone/>
            </a:pPr>
            <a:endParaRPr lang="es-DO" sz="3000" dirty="0"/>
          </a:p>
          <a:p>
            <a:pPr algn="just"/>
            <a:r>
              <a:rPr lang="es-DO" sz="4300" i="1" dirty="0"/>
              <a:t>“Estado, derecho penal, pena y delito se hallan en una estricta relación de dependencia. La teoría del delito constituye, en efecto, la determinación de las fronteras mínimas de lo que puede ser prohibido y penado por el derecho penal, y da respuesta a la pregunta de cuáles son los elementos que deben concurrir, como mínimo y con carácter general, para que algo sea jurídico-penalmente prohibible y punible”. </a:t>
            </a:r>
            <a:r>
              <a:rPr lang="es-DO" sz="4300" dirty="0"/>
              <a:t>(Santiago Mir Puig)</a:t>
            </a:r>
          </a:p>
          <a:p>
            <a:pPr marL="0" indent="0" algn="just">
              <a:buNone/>
            </a:pPr>
            <a:endParaRPr lang="es-DO" sz="3000" dirty="0"/>
          </a:p>
          <a:p>
            <a:pPr marL="0" indent="0">
              <a:buNone/>
            </a:pPr>
            <a:r>
              <a:rPr lang="es-DO" sz="3000" dirty="0"/>
              <a:t>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65180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BE0FA-2F37-44C4-83BC-F4D21825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DO" sz="5000" dirty="0"/>
              <a:t>ELEMENTOS DEL DELITO</a:t>
            </a:r>
            <a:endParaRPr lang="en-US" sz="5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6A2A7-938B-4A79-B1C5-E2153A94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DO" sz="4000" dirty="0"/>
          </a:p>
          <a:p>
            <a:pPr marL="0" indent="0" algn="ctr">
              <a:buNone/>
            </a:pPr>
            <a:r>
              <a:rPr lang="es-DO" sz="4000" dirty="0"/>
              <a:t>Fórmula: </a:t>
            </a:r>
          </a:p>
          <a:p>
            <a:pPr marL="0" indent="0" algn="ctr">
              <a:buNone/>
            </a:pPr>
            <a:r>
              <a:rPr lang="es-DO" sz="6000" u="sng" dirty="0"/>
              <a:t>D </a:t>
            </a:r>
            <a:r>
              <a:rPr lang="en-US" sz="6000" u="sng" dirty="0"/>
              <a:t>= H T A C P</a:t>
            </a:r>
            <a:endParaRPr lang="en-US" sz="6000" dirty="0">
              <a:latin typeface="MS Shell Dlg 2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448B8639-C0D3-493F-A83D-4D9B0BB29B89}"/>
              </a:ext>
            </a:extLst>
          </p:cNvPr>
          <p:cNvSpPr/>
          <p:nvPr/>
        </p:nvSpPr>
        <p:spPr>
          <a:xfrm>
            <a:off x="2637183" y="3627783"/>
            <a:ext cx="477079" cy="12722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718300FD-23C0-45CE-A28A-402A0F11DB33}"/>
              </a:ext>
            </a:extLst>
          </p:cNvPr>
          <p:cNvSpPr/>
          <p:nvPr/>
        </p:nvSpPr>
        <p:spPr>
          <a:xfrm>
            <a:off x="7832035" y="3627782"/>
            <a:ext cx="477079" cy="127220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48EB0-26B6-4C12-9AFF-3A61DE0B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JUICIOS CONTRA ANIMALES</a:t>
            </a:r>
            <a:endParaRPr lang="en-US" dirty="0"/>
          </a:p>
        </p:txBody>
      </p:sp>
      <p:sp>
        <p:nvSpPr>
          <p:cNvPr id="4" name="AutoShape 2" descr="Los juicios contra animales más surrealistas de todos los tiempos">
            <a:extLst>
              <a:ext uri="{FF2B5EF4-FFF2-40B4-BE49-F238E27FC236}">
                <a16:creationId xmlns:a16="http://schemas.microsoft.com/office/drawing/2014/main" id="{D9E99D0E-9389-4C5A-B884-5A1743BC467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45148" y="2061380"/>
            <a:ext cx="9613861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s-DO" dirty="0"/>
              <a:t>Es célebre el caso de la cerda de Falaise, en 1386, en el que una marrana penetró “de forma no autorizada” en una casa, donde se comió la cara y los brazos de un bebé, que murió.</a:t>
            </a:r>
          </a:p>
          <a:p>
            <a:pPr marL="0" indent="0" algn="just">
              <a:buNone/>
            </a:pPr>
            <a:r>
              <a:rPr lang="es-DO" dirty="0"/>
              <a:t>El vizconde Pere </a:t>
            </a:r>
            <a:r>
              <a:rPr lang="es-DO" dirty="0" err="1"/>
              <a:t>Lavengin</a:t>
            </a:r>
            <a:r>
              <a:rPr lang="es-DO" dirty="0"/>
              <a:t> ordenó celebrar un juicio contra la cerda, que tuvo lugar. Como era de esperar, la marrana “no se defendió” adecuadamente, por lo que fue declarada culpable y condenada a morir en la horca, como un ser humano.</a:t>
            </a:r>
          </a:p>
          <a:p>
            <a:pPr marL="0" indent="0">
              <a:buNone/>
            </a:pPr>
            <a:endParaRPr lang="es-DO" dirty="0"/>
          </a:p>
          <a:p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41B670-59C6-4871-B4F8-0CE62590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22" y="4267201"/>
            <a:ext cx="46382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152AC-C194-4871-B38C-9EC4B537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0CE59-5FF5-4478-BC9F-1E4DED574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DO" sz="7200" dirty="0"/>
              <a:t>	H</a:t>
            </a:r>
            <a:r>
              <a:rPr lang="en-US" sz="7200" dirty="0"/>
              <a:t>= C + C + C</a:t>
            </a:r>
            <a:endParaRPr lang="en-US" sz="7200" dirty="0">
              <a:latin typeface="MS Shell Dlg 2" panose="020B060403050404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MS Shell Dlg 2" panose="020B060403050404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EEE31D83-8010-476A-BA0E-B98271BB0923}"/>
              </a:ext>
            </a:extLst>
          </p:cNvPr>
          <p:cNvSpPr/>
          <p:nvPr/>
        </p:nvSpPr>
        <p:spPr>
          <a:xfrm>
            <a:off x="3061252" y="2259312"/>
            <a:ext cx="477079" cy="12722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FAB8432D-5D6B-4B4A-92F8-477088FB2B14}"/>
              </a:ext>
            </a:extLst>
          </p:cNvPr>
          <p:cNvSpPr/>
          <p:nvPr/>
        </p:nvSpPr>
        <p:spPr>
          <a:xfrm>
            <a:off x="8415131" y="2259311"/>
            <a:ext cx="477079" cy="127220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C9C4C6-23D9-4600-9719-9F0AC7A22594}"/>
              </a:ext>
            </a:extLst>
          </p:cNvPr>
          <p:cNvSpPr txBox="1"/>
          <p:nvPr/>
        </p:nvSpPr>
        <p:spPr>
          <a:xfrm>
            <a:off x="1782417" y="4268194"/>
            <a:ext cx="86271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500" dirty="0"/>
              <a:t>Función de la acción en la Teoría del Delito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06584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65A55-1E36-470D-BF3A-71E97590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TIPO Y TIPICIDAD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57C80-7812-4FDF-8ED0-B5738EC7F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sz="3000" b="1" dirty="0"/>
              <a:t>FUNCIONES DEL TIPO: </a:t>
            </a:r>
          </a:p>
          <a:p>
            <a:pPr marL="0" indent="0">
              <a:buNone/>
            </a:pPr>
            <a:r>
              <a:rPr lang="en-US" sz="2600" dirty="0"/>
              <a:t>Función indiciaria</a:t>
            </a:r>
          </a:p>
          <a:p>
            <a:pPr marL="0" indent="0">
              <a:buNone/>
            </a:pPr>
            <a:r>
              <a:rPr lang="en-US" sz="2600" dirty="0"/>
              <a:t>Función seleccionadora</a:t>
            </a:r>
          </a:p>
          <a:p>
            <a:pPr marL="0" indent="0">
              <a:buNone/>
            </a:pPr>
            <a:r>
              <a:rPr lang="en-US" sz="2600" dirty="0"/>
              <a:t>Función garantizadora</a:t>
            </a:r>
          </a:p>
          <a:p>
            <a:pPr marL="0" indent="0">
              <a:buNone/>
            </a:pPr>
            <a:r>
              <a:rPr lang="en-US" sz="2600" dirty="0"/>
              <a:t>Función de motivación</a:t>
            </a:r>
            <a:endParaRPr lang="es-DO" sz="2600" dirty="0"/>
          </a:p>
        </p:txBody>
      </p:sp>
    </p:spTree>
    <p:extLst>
      <p:ext uri="{BB962C8B-B14F-4D97-AF65-F5344CB8AC3E}">
        <p14:creationId xmlns:p14="http://schemas.microsoft.com/office/powerpoint/2010/main" val="1919970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D3F5B-B2F6-445D-9AAC-9FE6A08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A73250-8293-45F8-BC91-C749F4A3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/>
              <a:t>TIPO OBJETIVO</a:t>
            </a:r>
          </a:p>
          <a:p>
            <a:pPr marL="0" indent="0">
              <a:buNone/>
            </a:pPr>
            <a:endParaRPr lang="es-DO" dirty="0"/>
          </a:p>
          <a:p>
            <a:pPr marL="0" indent="0">
              <a:buNone/>
            </a:pPr>
            <a:endParaRPr lang="es-DO" dirty="0"/>
          </a:p>
          <a:p>
            <a:r>
              <a:rPr lang="es-DO" dirty="0"/>
              <a:t>TIPO SUBJETIVO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0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3127B-7097-46D7-B818-B3E327C1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/>
              <a:t>ANTIJURIDICIDAD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1D8A3-C8CB-446E-8ADF-01D899164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DO" sz="3000" dirty="0"/>
              <a:t>Se trata de un juicio objetivo general sobre la conducta, pero su contenido requiere no solo desvalor del resultado, sino también necesariamente desvalor de la acción, y este requiere como elementos subjetivos dolo o al menos imprudencia, pues una conducta plenamente prudente y diligente no está desvalorada ni infringe ninguna prohibición y por tanto no es antijurídica.</a:t>
            </a:r>
          </a:p>
          <a:p>
            <a:pPr algn="just"/>
            <a:r>
              <a:rPr lang="es-DO" sz="3000" dirty="0"/>
              <a:t>Condición de lo que es contrario al ordenamiento jurídico.</a:t>
            </a:r>
          </a:p>
          <a:p>
            <a:pPr marL="0" indent="0" algn="just">
              <a:buNone/>
            </a:pPr>
            <a:r>
              <a:rPr lang="es-DO" sz="1600" dirty="0"/>
              <a:t>Fuente: </a:t>
            </a:r>
            <a:r>
              <a:rPr lang="es-DO" sz="1600" dirty="0">
                <a:hlinkClick r:id="rId2"/>
              </a:rPr>
              <a:t>https://dpej.rae.es/lema/antijuridicidad</a:t>
            </a:r>
            <a:r>
              <a:rPr lang="es-DO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5319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144</TotalTime>
  <Words>725</Words>
  <Application>Microsoft Office PowerPoint</Application>
  <PresentationFormat>Panorámica</PresentationFormat>
  <Paragraphs>51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Trebuchet MS</vt:lpstr>
      <vt:lpstr>Trebuchet MS (Cuerpo)</vt:lpstr>
      <vt:lpstr>Berlín</vt:lpstr>
      <vt:lpstr>“TEORÍA JURÍDICA DEL DELITO” DIPLOMADO SOBRE PREVENCIÓN DEL LAVADO DE ACTIVOS Y EXTINCIÓN DE DOMINIO </vt:lpstr>
      <vt:lpstr>Presentación de PowerPoint</vt:lpstr>
      <vt:lpstr>TEORÍA DEL DELITO</vt:lpstr>
      <vt:lpstr>ELEMENTOS DEL DELITO</vt:lpstr>
      <vt:lpstr>JUICIOS CONTRA ANIMALES</vt:lpstr>
      <vt:lpstr>Presentación de PowerPoint</vt:lpstr>
      <vt:lpstr>TIPO Y TIPICIDAD</vt:lpstr>
      <vt:lpstr>Presentación de PowerPoint</vt:lpstr>
      <vt:lpstr>ANTIJURIDICIDAD</vt:lpstr>
      <vt:lpstr>CULPABILIDAD</vt:lpstr>
      <vt:lpstr>PUNIBILIDAD</vt:lpstr>
      <vt:lpstr>CASO 1</vt:lpstr>
      <vt:lpstr>CASO 2</vt:lpstr>
      <vt:lpstr>CASO 3</vt:lpstr>
      <vt:lpstr>CASOS PRÁCTICOS DOMINICANOS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Bielka Disla Tavárez</dc:creator>
  <cp:lastModifiedBy>Jose de los Santos Hiciano</cp:lastModifiedBy>
  <cp:revision>6</cp:revision>
  <dcterms:created xsi:type="dcterms:W3CDTF">2022-02-19T02:40:57Z</dcterms:created>
  <dcterms:modified xsi:type="dcterms:W3CDTF">2022-02-19T04:51:28Z</dcterms:modified>
</cp:coreProperties>
</file>